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70" r:id="rId17"/>
    <p:sldId id="281" r:id="rId18"/>
    <p:sldId id="271" r:id="rId19"/>
    <p:sldId id="272" r:id="rId20"/>
    <p:sldId id="282" r:id="rId21"/>
    <p:sldId id="283" r:id="rId22"/>
    <p:sldId id="273" r:id="rId23"/>
    <p:sldId id="274" r:id="rId24"/>
    <p:sldId id="285" r:id="rId25"/>
    <p:sldId id="284" r:id="rId26"/>
    <p:sldId id="275" r:id="rId27"/>
    <p:sldId id="276" r:id="rId28"/>
    <p:sldId id="278" r:id="rId29"/>
    <p:sldId id="279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1" autoAdjust="0"/>
    <p:restoredTop sz="94660"/>
  </p:normalViewPr>
  <p:slideViewPr>
    <p:cSldViewPr>
      <p:cViewPr>
        <p:scale>
          <a:sx n="72" d="100"/>
          <a:sy n="72" d="100"/>
        </p:scale>
        <p:origin x="1766" y="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908720"/>
            <a:ext cx="78378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Графтар теориясын білуді қажет ететін белгілі бір есептердің класы болады, мысалы, көлік есептері, желілерде ағындарды тиімдеу есептері, иерархиялық бұтақтар тәрізді құрылымдарда іздестестіру есептері, т.б.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Бұтақтар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(понятия дерева)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мен графтар бір біріне ұқсас болып келеді.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3554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x-none" sz="2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Графтар теориясының негізгі анықтамалары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9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728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Қолдану м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ысал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Қала картасын бағытталған граф көмегімен модельдеуге болады. Қабырғалар -  көше ұзындығын, бағыттар – қозғалыс бағытарын сипаттайды. Мәселелер: ең қысқа жолды табу, жолдын барын тексеру, кері қайту жолдарын тексеру.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Компьютерлік желілер бағытталмаған граф көмегімен модельдеуге болады, төбелері – желі компьютерлеріне, қабырғалары  компьютерлер арасындағы байланыс каналдарына сәйкес келеді.  Типтік мәселелер: компьютерлер арасында байланыс мүмкіндігін тексеру, минималды байланыс ағашын іздестіру, Интернетте пакеттердің  маршрутизациясы.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Аймақтағы өзендер жүйесін бағытталған граф көмегімен модельдеуге болады. Ондағы әрбір өзен бір немесе бірнеше қабырғалардан тұрады. Әрбір тұйін – бір немесе бірнеше өзеннің басқа өзенге ағысын сипаттайды. Типтік мәселелер: әрбір төбе бойынша өтетін судың  көлемін есептеу, су тасқынын болжау.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3554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x-none" sz="28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Графтар теориясының негізгі анықтамалары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34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5" y="620688"/>
            <a:ext cx="756084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Графтар 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(V, E)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жұптар  жиыны ретінде анықталады.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мұнда  V –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төбелердің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шекті жиыны;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E – төбелерді байланыстыратын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шекті жиыны.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S=&lt;U,W&gt; жазбасы мынаны сипаттайды: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S қабырғасы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және W төбелерін байланыстырады. </a:t>
            </a:r>
          </a:p>
          <a:p>
            <a:pPr indent="457200" algn="just"/>
            <a:endParaRPr lang="kk-KZ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Бір қабырғамен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байланысатын төбелер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төбелер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2) S қабырғасы және U төбесі (және S қабырғасы мен W төбесі)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түйісті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инцидентті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)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3) Бір төбеге түйісті (инцидентті) қабырғалар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қабырғалар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4) Төбенің дәрежесі оған түйісті (инцидентті) қабырғалардың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50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51344"/>
            <a:ext cx="78488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және K төбелерін байланыстыратын жол –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 . . . ,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(n&gt;0), төбелерінің тізбегі, мұнда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=U,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=K, кез келген i (0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sym typeface="Symbol"/>
              </a:rPr>
              <a:t>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n-1) үшін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және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i+1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төбелері қабырғалармен байланысқан.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, . . . ,W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жолының ұзындығы оның қабырғаларының санына – n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жолдың барлық төбелері әртүрлі болса, онда ондай жол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қарапайым жол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=W</a:t>
            </a:r>
            <a:r>
              <a:rPr lang="kk-KZ" sz="2200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болса, онда ондай жол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тұйық жол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Барлық қабырғалары әр түрлі, тұйық жолды -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Барлық төбелері әр түрлі тұйық жолды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контур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Екі төбе арасындағы қашықтық – осы төбелерді байланыстыратын ең қысқа жолдың ұзындығы.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97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кез келген төбелер жұбын байланыстыратын жол бар болса, онда ондай граф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байланысты граф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Егер кез келген екі төбелер қабырғалар арқылы  байланыстырылса, онда ондай граф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толық граф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Бағытталған граф немесе орграфтың қарапайым графтан айырмашылығы - төбелер, қабырғалармен емес, доғалармен (доға дегеніміз - бағыты берілген қабырға) байланысуы.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Орграф бойымен орын ауыстыруды тек доға бағытымен ғана орындауға болады.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Бір төбеден графтың кез келген төбесіне дейін жол бар болса, онда ондай төбені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орграфтың көзі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(источником) деп атайды.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4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0728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U төбесінің графтың қалған төбелеріне дейінгі ең үлкен қашықтық U төбесінің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эксцентриситеті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Төбелердің арасындағы ең үлкен эксцентриситетті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графтың диаметрі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Төбелердің арасындағы ең кіші эксцентриситетті 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графтың радиусы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Эксцентриситеті графтың радиусына тең төбені графтың медианасы немесе оның центрлік төбесі деп атайды.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4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366" y="476672"/>
            <a:ext cx="79208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барлық төбелер (бірақ барлық қабырғалардың кіруі міндетті емес) циклге кіретін болса және осы цикл графта бар болатын болса, онда осы граф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гамильтонды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граф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графтың барлық қабырғалары циклге бір рет қана кіретін болса және осы цикл графта бар болатын болса, онда осы граф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Эйлер графы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Графтың барлық қабырғаларының бойымен тек бір рет қана жүріп өтетін жолды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Эйлер жолы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атайды.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 сурет түріндегі қабылданған форма бойынша көрсетуге болады, онда төбелерге шеңберлер, ал қабырғаларға осы шеңберлерді байланыстыратын сызықтар сәйкес келеді.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54547"/>
            <a:ext cx="3544044" cy="23488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940152" y="5373216"/>
            <a:ext cx="179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Графтың көрінісі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4149080"/>
            <a:ext cx="3391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Гамильт циклі жалпақ сызықпен белгіленген.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43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24744"/>
            <a:ext cx="75608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Байланысқан граф арқылы бұтақтардың екі анықтамасын келтірейік.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Бұтақтар (дерево) дегеніміз – доғаларының саны төбелерінің санынан бірге кем болатын байланыстырылған граф.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Бұтақтар дегеніміз – циклі жоқ байланыстырылған граф.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75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Графты түйістілік матрицасы (матрица инцидентностей) түрінде көрсету.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Суретте көрсетілген қарапайым бағытталмаған  граф берілсін.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80" y="1813466"/>
            <a:ext cx="5256584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203848" y="5517232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Қарапайым бағытталмаған граф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1081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389" y="629935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Графтар теориясы бойынша ЭЕМ жадысында графты көрсетудің классикалық әдісі ретінде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түйістілік матрицасы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(матрица инцидентностей)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қолданылады.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Осындай матрицада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жолдардың саны төбелер санына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бағаналар саны граф қабырғаларының санына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сәйкес болады. Егер төбе мен қабырға түйістілі болса, онда бағана мен жол қиылысында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жазылады, әйтпесе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жазылады.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74" y="3099178"/>
            <a:ext cx="3926582" cy="23336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61442" y="5655277"/>
            <a:ext cx="2239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Түйістілік матрицасы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99" y="2924944"/>
            <a:ext cx="3616449" cy="27303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008905" y="5687049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Қарапайым бағытталмаған граф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18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82" y="404664"/>
            <a:ext cx="4840175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400158" y="1844824"/>
            <a:ext cx="2460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46729" y="5802882"/>
            <a:ext cx="5725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графтың түйістілік матрицасы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4644582" cy="2623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50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042" y="106308"/>
            <a:ext cx="686008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6022" y="631011"/>
            <a:ext cx="7992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Сыбайлас матрицада жолдар мен бағаналар саны </a:t>
            </a:r>
            <a:r>
              <a:rPr lang="kk-KZ" sz="2200" b="1" i="1" u="sng" dirty="0">
                <a:latin typeface="Times New Roman" pitchFamily="18" charset="0"/>
                <a:cs typeface="Times New Roman" pitchFamily="18" charset="0"/>
              </a:rPr>
              <a:t>төбелер</a:t>
            </a:r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 санына тең.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Қиылыста осы </a:t>
            </a:r>
            <a:r>
              <a:rPr lang="kk-KZ" sz="2200" i="1" dirty="0">
                <a:latin typeface="Times New Roman" pitchFamily="18" charset="0"/>
                <a:cs typeface="Times New Roman" pitchFamily="18" charset="0"/>
              </a:rPr>
              <a:t>төбелердің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байланысын сипаттайтын мән орналасады, мысалы, егер қабырға болса, онда 1-ге, егер қабырға жоқ болса, онда 0-ге тең.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Графтар үшін сыбайлас матрицада жолдар мен бағаналар саны төбелер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23" y="3183499"/>
            <a:ext cx="3816423" cy="26776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00747" y="5862638"/>
            <a:ext cx="4406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Қарапайым бағытталмаған граф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90" y="3289182"/>
            <a:ext cx="4145657" cy="25777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5786438"/>
            <a:ext cx="2650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Сыбайлас матрица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043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46474" y="230901"/>
            <a:ext cx="635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80728"/>
            <a:ext cx="79928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Бағытталған графтар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үшін сыбайлас матрицада жолдар мен бағаналар саны </a:t>
            </a:r>
            <a:r>
              <a:rPr lang="kk-KZ" sz="2200" b="1" u="sng" dirty="0">
                <a:latin typeface="Times New Roman" pitchFamily="18" charset="0"/>
                <a:cs typeface="Times New Roman" pitchFamily="18" charset="0"/>
              </a:rPr>
              <a:t>төбелер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санына тең.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Қиылыста осы төбелердің байланысын сипаттайтын мән орналасады, мысалы, егер сәйкес төбелер арасында байланыс бар болса, онда 1-ге, егер байланыс жоқ болса, онда 0-ге тең.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3"/>
            <a:ext cx="4104456" cy="25532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74549" y="5478189"/>
            <a:ext cx="4864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/>
              <a:t>Бағытталған графтың сыбайлас матрицасы</a:t>
            </a:r>
            <a:endParaRPr lang="ru-RU" sz="2000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62" y="2961661"/>
            <a:ext cx="3348386" cy="2553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518621" y="5478189"/>
            <a:ext cx="2085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/>
              <a:t>Бағытталған граф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8642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19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Графты жұптар тізімі түрінде көрсету. Графты төбелердің сыбайлас жұптарының тізімі түрінде көрсету. Мысалы, жоғарыда ұсынылған графтарды төбелердің сыбайлас жұптарының тізімімен көрсетуге болады.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6474" y="230901"/>
            <a:ext cx="635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Графты сыбайлас матрица арқылы көрсету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196192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1-граф	 	                  2-граф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1) 1 – 2				1 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2) 1 – 4				1 – 3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3) 1 – 5				3 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4) 2 – 3				3 – 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5) 2 – 4				5 – 4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6) 3 – 5				5 – 6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7) 3 – 6				6 – 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8) 4 – 5				1–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9) 5 – 6				1– 2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738" y="5413630"/>
            <a:ext cx="8281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 тізімдерді ЭЕМ жадында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екі өлшемді массив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түрінде көрсетуге болады. ЭЕМ жадында графтарды осы жолмен сақтау ең тиімді болып есептеледі, бірақ жұмыс жасауға үнемі қолайлы бола бермейді.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116962-6F8C-45AA-88DB-1296652AAF9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26" y="2630568"/>
            <a:ext cx="2700314" cy="19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CF425A-F7C0-4206-9A84-45F97ECEC22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67393"/>
            <a:ext cx="2304256" cy="2141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552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1744DB-5A18-49DA-B694-42A3A8AB72D4}"/>
              </a:ext>
            </a:extLst>
          </p:cNvPr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7F461A-9980-4D1E-8C82-73A9CED1E698}"/>
              </a:ext>
            </a:extLst>
          </p:cNvPr>
          <p:cNvSpPr/>
          <p:nvPr/>
        </p:nvSpPr>
        <p:spPr>
          <a:xfrm>
            <a:off x="971600" y="1052736"/>
            <a:ext cx="73448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Графтар теориясында граф төбелерінің арасындағы ең қысқа арақашықтықты анықтайтын көптеген алгоритмдер белгілі, бірақ оның барлығы Флойд ұсынған алгоритмді негізге алады.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Осы алгоритмнің кең қолданылуы төбелер арасындағы </a:t>
            </a: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ең қысқа арақашықтықты 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табу идеясында, бірақ есептеу бойынша Флойд алгоритмінің тиімділігі өте төмен. </a:t>
            </a:r>
          </a:p>
        </p:txBody>
      </p:sp>
    </p:spTree>
    <p:extLst>
      <p:ext uri="{BB962C8B-B14F-4D97-AF65-F5344CB8AC3E}">
        <p14:creationId xmlns:p14="http://schemas.microsoft.com/office/powerpoint/2010/main" val="3950160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5184576" cy="41377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43252" y="5415607"/>
            <a:ext cx="2460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/>
              <a:t>Бағытталған граф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A686C0B-CF30-468C-91F9-1EAD2D5B34E7}"/>
              </a:ext>
            </a:extLst>
          </p:cNvPr>
          <p:cNvSpPr/>
          <p:nvPr/>
        </p:nvSpPr>
        <p:spPr>
          <a:xfrm>
            <a:off x="611560" y="980728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Флойд алгоритмін қарастырайық.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 төбесі бар бағытталған граф бар болсын, келесі суретте көрсетілген.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907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0717" y="228273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78381"/>
            <a:ext cx="4220258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553981" y="5808672"/>
            <a:ext cx="4119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Граф</a:t>
            </a:r>
            <a:r>
              <a:rPr lang="kk-KZ" sz="2400" dirty="0"/>
              <a:t>тың сыбайлас матрицасы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0983468-2E86-456E-8BE4-035F7F8D5188}"/>
              </a:ext>
            </a:extLst>
          </p:cNvPr>
          <p:cNvSpPr/>
          <p:nvPr/>
        </p:nvSpPr>
        <p:spPr>
          <a:xfrm>
            <a:off x="855798" y="1052736"/>
            <a:ext cx="7388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Осы графтың сыбайлас матрицасы келесі кестесінде көрсетілген: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Кесте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–12.4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-суреттегі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тың сыбайлас матрицасы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65606A-DC2C-4725-8807-498F22C134F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2396"/>
            <a:ext cx="3744416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738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7564" y="627363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Флойд алгоритмінің идеясы бойынша әрбір a[i,j] – төбелер жұбына k (0 – 5</a:t>
            </a:r>
            <a:r>
              <a:rPr lang="en-US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төбелері ішінен) төбелерінің барлық мүмкін нұсқалары мына түрде тексеріледі: </a:t>
            </a:r>
            <a:r>
              <a:rPr lang="kk-KZ" sz="20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a[i,j]&gt;a[i,k]+a[k,j].</a:t>
            </a:r>
            <a:endParaRPr lang="ru-RU"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Егер a[i,j] жолы үлкен болса, онда сыбайлас матрицада i және j төбелерінің арасындағы жолдың мәні a[i,k]+a[k,j] жолына тең жаңа мәнмен ауыстырылады. Сонымен, ең қысқа қашықтықты анықтайтын матрица дайын болды.</a:t>
            </a:r>
            <a:endParaRPr lang="ru-RU"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Мысалы, сыбайлас матрицада </a:t>
            </a:r>
            <a:r>
              <a:rPr lang="kk-KZ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2-шіден 1-г дейін жол 8-ге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(2-1)</a:t>
            </a:r>
            <a:r>
              <a:rPr lang="kk-KZ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тең. Бірақ, егер біз бірінші 0-ге, ал содан кейін 1-ге орын ауыстыратын болсақ, онда жол 6-ға тең болады: a[2,0]+a[0,1]= 3+3=6. </a:t>
            </a: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Барлық нұсқаларды тексере отырып, біз мынаны байқадық: </a:t>
            </a:r>
            <a:r>
              <a:rPr lang="kk-KZ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2-5-1</a:t>
            </a:r>
            <a:r>
              <a:rPr lang="kk-KZ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жолы қысқарық, </a:t>
            </a:r>
            <a:r>
              <a:rPr lang="kk-KZ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a[2,5]+a[5,1]=2+2=4.</a:t>
            </a:r>
            <a:endParaRPr lang="ru-RU" sz="2000" b="1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0717" y="228273"/>
            <a:ext cx="2181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C4B636-469D-4836-964B-B7CF0C11C1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8466"/>
            <a:ext cx="3888432" cy="2732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95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997715"/>
            <a:ext cx="3888432" cy="56323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[,] a =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new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[6,6]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{{0,3,1000,3,6,1000},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{1000,0,4,7,1000,4},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	{3,8,0,5,1000,2},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{1000,6,1000,0,3,1000},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	{7,1000,1,4,0,4},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{5,2,1000,1000,2,0}};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i,j,w,n,k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Печатаем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исходную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матрицу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"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   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{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.Write(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"\t"</a:t>
            </a: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a[i,j]);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}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2497" y="997715"/>
            <a:ext cx="3933087" cy="563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(K=0;K&lt;6;K++)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(A[I,J]&gt;A[I,K]+A[K,J])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A[I,J]=A[I,K]+A[K,J];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en-US" dirty="0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WriteLine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"Печатаем новую матрицу : "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(i=0;i&lt;6;i++)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{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(j=0;j&lt;6;j++)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it-IT" dirty="0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.Write(</a:t>
            </a:r>
            <a:r>
              <a:rPr lang="it-IT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"\t"</a:t>
            </a: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a[i,j]);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ru-RU" dirty="0" err="1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>
                <a:solidFill>
                  <a:srgbClr val="2B91A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lang="ru-RU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0717" y="228273"/>
            <a:ext cx="23798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674875"/>
            <a:ext cx="2845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Ең қысқа жолды  табу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24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EF6B9D-4574-470E-9593-C2E08291924A}"/>
              </a:ext>
            </a:extLst>
          </p:cNvPr>
          <p:cNvSpPr/>
          <p:nvPr/>
        </p:nvSpPr>
        <p:spPr>
          <a:xfrm>
            <a:off x="395536" y="660764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 жұмысының нәтижесі</a:t>
            </a:r>
            <a:r>
              <a:rPr lang="it-IT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9D99D7-61A8-44FC-8665-F819CEBE7FD4}"/>
              </a:ext>
            </a:extLst>
          </p:cNvPr>
          <p:cNvSpPr/>
          <p:nvPr/>
        </p:nvSpPr>
        <p:spPr>
          <a:xfrm>
            <a:off x="3281165" y="152461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6ED932-254A-4D8D-80AD-F0F739D0D20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70" y="1255553"/>
            <a:ext cx="3214686" cy="24723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DA766A-A027-4492-A651-3AF4F6F04810}"/>
              </a:ext>
            </a:extLst>
          </p:cNvPr>
          <p:cNvSpPr/>
          <p:nvPr/>
        </p:nvSpPr>
        <p:spPr>
          <a:xfrm>
            <a:off x="5131405" y="614126"/>
            <a:ext cx="4211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Кесте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тың сыбайлас матрицасы</a:t>
            </a:r>
            <a:endParaRPr lang="ru-RU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0182F3-48CB-475E-AE18-8887D14D414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12" y="3828599"/>
            <a:ext cx="3582414" cy="247237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38F089-D930-446A-B457-16C2F47CE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15" y="1186736"/>
            <a:ext cx="4352741" cy="247237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C8F8534-0595-4D00-84A1-31C1127993F1}"/>
              </a:ext>
            </a:extLst>
          </p:cNvPr>
          <p:cNvGrpSpPr/>
          <p:nvPr/>
        </p:nvGrpSpPr>
        <p:grpSpPr>
          <a:xfrm>
            <a:off x="408225" y="3861048"/>
            <a:ext cx="4667831" cy="2520279"/>
            <a:chOff x="394677" y="4149080"/>
            <a:chExt cx="4681379" cy="252027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CC650B43-0A15-4255-A02E-2D71B5588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315" y="4149080"/>
              <a:ext cx="4352741" cy="22689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5528AB1E-3B90-4E51-9108-709535839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4677" y="4509120"/>
              <a:ext cx="523875" cy="1872207"/>
            </a:xfrm>
            <a:prstGeom prst="rect">
              <a:avLst/>
            </a:prstGeom>
            <a:solidFill>
              <a:schemeClr val="accent1"/>
            </a:solidFill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1627B8F-F1AF-4FB2-A775-52A819D85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2160" y="6365376"/>
              <a:ext cx="2095664" cy="303983"/>
            </a:xfrm>
            <a:prstGeom prst="rect">
              <a:avLst/>
            </a:prstGeom>
            <a:solidFill>
              <a:schemeClr val="accent1"/>
            </a:solidFill>
          </p:spPr>
        </p:pic>
      </p:grpSp>
    </p:spTree>
    <p:extLst>
      <p:ext uri="{BB962C8B-B14F-4D97-AF65-F5344CB8AC3E}">
        <p14:creationId xmlns:p14="http://schemas.microsoft.com/office/powerpoint/2010/main" val="2741593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D9D526-38F4-423E-AF29-9005BC01C268}"/>
              </a:ext>
            </a:extLst>
          </p:cNvPr>
          <p:cNvSpPr/>
          <p:nvPr/>
        </p:nvSpPr>
        <p:spPr>
          <a:xfrm>
            <a:off x="971600" y="1124744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Бағдарламаның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нің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кемшіліктері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ең қысқа арақышықтықтың </a:t>
            </a:r>
            <a:r>
              <a:rPr lang="kk-KZ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маршруты</a:t>
            </a: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анықталмайды;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алгоритмнің есептеу тиімділігі n-нің 3-ші дәрежесіне пропорционал (мұнда n – граф төбелерінің саны), ол n-нің үлкен мәндерінде тиімсіз болып келеді.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F9506A-D34E-4972-8729-5FF2B4E51631}"/>
              </a:ext>
            </a:extLst>
          </p:cNvPr>
          <p:cNvSpPr/>
          <p:nvPr/>
        </p:nvSpPr>
        <p:spPr>
          <a:xfrm>
            <a:off x="3281165" y="188640"/>
            <a:ext cx="25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Флойд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037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494" y="29860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113" y="760266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Көптеген авторлардың пікірінше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графта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екі төбе арасындағы </a:t>
            </a:r>
            <a:r>
              <a:rPr lang="kk-KZ" sz="2000" b="1" u="sng" dirty="0">
                <a:latin typeface="Times New Roman" pitchFamily="18" charset="0"/>
                <a:cs typeface="Times New Roman" pitchFamily="18" charset="0"/>
              </a:rPr>
              <a:t>ең қысқа маршрутты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табу үшін ең тиімді алгоритм болып есептеледі.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Бағытталмаған граф берілген болсын, ол 12.5-суретінде көрсетілген.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1099" y="5721652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Қарапайым бағытталмаған граф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94" y="2276872"/>
            <a:ext cx="3380721" cy="3409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206" y="2492896"/>
            <a:ext cx="4305300" cy="32788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837137" y="5787994"/>
            <a:ext cx="3194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Графтың сыбайлас матрицасы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14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126" y="980728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Дейкстр алгоритмінде үш массивті қолдану керек, олардың өлшемі граф төбелерінің санына сәйкес болады.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Бағытталмаған граф берілген болсын, ол жоғарыдағы суретте  көрсетілген. Дейкстр алгоритмінде үш массивті қолдану керек. Олардың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өлшемі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граф </a:t>
            </a:r>
            <a:r>
              <a:rPr lang="kk-KZ" sz="2400" u="sng" dirty="0">
                <a:latin typeface="Times New Roman" pitchFamily="18" charset="0"/>
                <a:cs typeface="Times New Roman" pitchFamily="18" charset="0"/>
              </a:rPr>
              <a:t>төбелерінің санына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сәйкес болады.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400" b="1" dirty="0"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5A5F09-D2C5-4738-A78C-5195BC359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807" y="3008847"/>
            <a:ext cx="3353417" cy="301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981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556" y="62068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b="1" u="sng" dirty="0">
                <a:latin typeface="Times New Roman"/>
                <a:ea typeface="Times New Roman"/>
              </a:rPr>
              <a:t>Бірінші массив - «тұрақты» төбелер массиві</a:t>
            </a:r>
            <a:r>
              <a:rPr lang="kk-KZ" sz="2400" b="1" dirty="0">
                <a:latin typeface="Times New Roman"/>
                <a:ea typeface="Times New Roman"/>
              </a:rPr>
              <a:t>, графтың берілген төбесінен барлық қалған төбелеріне дейінгі ең қысқа маршруттарды сақтайды.</a:t>
            </a:r>
            <a:r>
              <a:rPr lang="kk-KZ" sz="2400" dirty="0">
                <a:latin typeface="Times New Roman"/>
                <a:ea typeface="Times New Roman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Массивке бірінші болып бірінші төбенің нөмері жазылады (осы төбелер арқылы графтың басқа төбелеріне үшін ең қысқа ара қашықтық анықталады).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Дейкстр алгоритмі бойынша графтың барлық төбелері «уақытша» болып жарияланады, ал таңдап алынған төбелер «тұрақты» деп аталады. </a:t>
            </a:r>
            <a:r>
              <a:rPr lang="kk-KZ" sz="2400" u="sng" dirty="0">
                <a:latin typeface="Times New Roman"/>
                <a:ea typeface="Times New Roman"/>
              </a:rPr>
              <a:t>Бірінші төбе «тұрақты» болып жарияланады. </a:t>
            </a:r>
            <a:r>
              <a:rPr lang="ru-RU" sz="2400" u="sng" dirty="0">
                <a:latin typeface="Times New Roman"/>
                <a:ea typeface="Times New Roman"/>
              </a:rPr>
              <a:t>(</a:t>
            </a:r>
            <a:r>
              <a:rPr lang="en-US" sz="2400" u="sng" dirty="0"/>
              <a:t>post</a:t>
            </a:r>
            <a:r>
              <a:rPr lang="ru-RU" sz="2400" u="sng" dirty="0"/>
              <a:t>[…]</a:t>
            </a:r>
            <a:r>
              <a:rPr lang="ru-RU" sz="2400" u="sng" dirty="0">
                <a:latin typeface="Times New Roman"/>
                <a:ea typeface="Times New Roman"/>
              </a:rPr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A6478-3389-4036-8FA3-3E1910DCB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05064"/>
            <a:ext cx="3290025" cy="26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2207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126" y="980728"/>
            <a:ext cx="77232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400" b="1" u="sng" dirty="0">
                <a:latin typeface="Times New Roman"/>
                <a:ea typeface="Times New Roman"/>
              </a:rPr>
              <a:t>Екінші массив графтың берілген төбесінен барлық қалған төбелеріне дейінгі  ең қысқа арақашықтықты сақтайды</a:t>
            </a:r>
            <a:r>
              <a:rPr lang="kk-KZ" sz="2400" b="1" dirty="0">
                <a:latin typeface="Times New Roman"/>
                <a:ea typeface="Times New Roman"/>
              </a:rPr>
              <a:t>.</a:t>
            </a:r>
            <a:r>
              <a:rPr lang="kk-KZ" sz="2400" dirty="0">
                <a:latin typeface="Times New Roman"/>
                <a:ea typeface="Times New Roman"/>
              </a:rPr>
              <a:t> </a:t>
            </a:r>
          </a:p>
          <a:p>
            <a:pPr indent="450215"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Times New Roman"/>
              </a:rPr>
              <a:t>Бірінші болып оған таңдап алынған төбе нөмеріне сәйкес сыбайлас матрицасының жолы (строка матрицы смежности) көшіріліп жазылады. Графтың сыбайлас матрицасы  жоғарыда, кестеде көрсетілген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/>
              <a:t> </a:t>
            </a:r>
            <a:r>
              <a:rPr lang="kk-KZ" sz="2400" dirty="0">
                <a:latin typeface="Times New Roman"/>
                <a:ea typeface="Times New Roman"/>
              </a:rPr>
              <a:t>).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93313" y="244961"/>
            <a:ext cx="2834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E2042E-59F5-4A78-BC38-D50B057E5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58384"/>
            <a:ext cx="2692362" cy="271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287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32766"/>
            <a:ext cx="77048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u="sng" dirty="0">
                <a:latin typeface="Times New Roman" pitchFamily="18" charset="0"/>
                <a:cs typeface="Times New Roman" pitchFamily="18" charset="0"/>
              </a:rPr>
              <a:t>Үшінші логикалық типтегі массивте графтың таңдалған  (тұрақты) төбелері жазылады</a:t>
            </a:r>
            <a:r>
              <a:rPr lang="kk-KZ" sz="2200" u="sng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Алғашында графтың «тұрақты» төбесі ретінде бірінші төбе ғана белгіленеді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(t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[0]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Одан кейін «уақытша» төбе таңдалады, бірінші (тұрақты) төбеден осы төбеге дейінгі аралық ең қысқа болуы керек. Осы төбе k төбесі болып жарияланады.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Графтың «тұрақты» төбесінен барлық «уақытша» төбеге дейінгі барлық маршруттар тікелей және k төбесі арқылы тексеріледі. </a:t>
            </a:r>
          </a:p>
          <a:p>
            <a:pPr indent="457200" algn="just"/>
            <a:r>
              <a:rPr lang="kk-KZ" sz="2200" u="sng" dirty="0">
                <a:latin typeface="Times New Roman" pitchFamily="18" charset="0"/>
                <a:cs typeface="Times New Roman" pitchFamily="18" charset="0"/>
              </a:rPr>
              <a:t>Ең қысқа аралықтар екінші массивке жазылады.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Ал, егер ең қысқа арақашықтықтың маршруты k төбесі арқылы өтетін болса, онда бірінші массивке сәйкес позицияда k жазылады.</a:t>
            </a:r>
          </a:p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Ары қарай k төбесі «тұрақты» болып жарияланады (ол үшінші массивте орындалады). Графтың келесі төбесін іздеу алгоритмі жаңа «тұрақты» төбеге қатысты қайталанады.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39696" y="332656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703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5860" y="561703"/>
            <a:ext cx="85386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/>
                <a:ea typeface="Times New Roman"/>
              </a:rPr>
              <a:t>Бірінші төбенің нөмері 0-ге тең деп жорамалдайық. Онда </a:t>
            </a:r>
            <a:r>
              <a:rPr lang="kk-KZ" sz="2000" dirty="0">
                <a:latin typeface="Courier New"/>
                <a:ea typeface="Times New Roman"/>
              </a:rPr>
              <a:t>post[…]-</a:t>
            </a:r>
            <a:r>
              <a:rPr lang="kk-KZ" sz="2000" dirty="0">
                <a:latin typeface="Times New Roman"/>
                <a:ea typeface="Times New Roman"/>
              </a:rPr>
              <a:t>бірінші массив нөлдерден тұрады.</a:t>
            </a:r>
            <a:r>
              <a:rPr lang="kk-KZ" sz="2000" dirty="0">
                <a:latin typeface="Courier New"/>
                <a:ea typeface="Times New Roman"/>
              </a:rPr>
              <a:t> </a:t>
            </a:r>
            <a:r>
              <a:rPr lang="kk-KZ" sz="2000" dirty="0">
                <a:latin typeface="Times New Roman"/>
                <a:ea typeface="Times New Roman"/>
              </a:rPr>
              <a:t>Екінші</a:t>
            </a:r>
            <a:r>
              <a:rPr lang="kk-KZ" sz="2000" dirty="0">
                <a:latin typeface="Courier New"/>
                <a:ea typeface="Times New Roman"/>
              </a:rPr>
              <a:t> </a:t>
            </a:r>
            <a:r>
              <a:rPr lang="kk-KZ" sz="2000" dirty="0">
                <a:latin typeface="Times New Roman"/>
                <a:ea typeface="Times New Roman"/>
              </a:rPr>
              <a:t>массивте, яғни ең қысқа қышықтықтар массивінде сыбайлас матрицаның нөлінші жолының мәндері жазылады:</a:t>
            </a:r>
            <a:endParaRPr lang="ru-RU" sz="20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/>
                <a:ea typeface="Times New Roman"/>
              </a:rPr>
              <a:t> 		</a:t>
            </a: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/>
              <a:ea typeface="Times New Roman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Үшінші масссив, яғни таңдап алынған (выбранный) төбелер массивінің мәндері true болады, тек нөлінші элементте ғана t[0]=false;.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0-ші төбеден басқа бір төбеге дейінгі ең қысқа аралықты таңдаймыз. Біздің 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жағдайымызда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ол 1-ші төбе болады, оған дейінгі қашықтық 3-ке тең болады. Таңдап алынған төбе k деп аталсын. Флойд алгоритмін қолданып, алғашқы төбеден “k” төбесі арқылы өтетін қалған басқа төбелерге дейінгі барлық ең қысқа маршруттарды табамыз.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(j=0;j&lt;9;j++)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if ((t[j]==true)&amp;&amp;(d[j]&gt;d[k]+a[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k,j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]))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72000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{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d[j]=d[k]+a[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k,j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];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post[j]=k;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} 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39" y="1568978"/>
            <a:ext cx="6140122" cy="74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12964605-E7EB-42FA-8B36-4BD911429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243544"/>
            <a:ext cx="2592288" cy="228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131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32711"/>
            <a:ext cx="76328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нәтижесінде 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d 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және 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post</a:t>
            </a:r>
            <a:r>
              <a:rPr lang="kk-KZ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массивтерінің жаңа мәнін аламыз</a:t>
            </a: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000" dirty="0">
                <a:latin typeface="Times New Roman" pitchFamily="18" charset="0"/>
                <a:ea typeface="Times New Roman"/>
                <a:cs typeface="Times New Roman" pitchFamily="18" charset="0"/>
              </a:rPr>
              <a:t> 	</a:t>
            </a: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sz="2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128" y="2616583"/>
            <a:ext cx="7617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0-2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төбелерінің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арасындағы ең қысқа арақашықтық </a:t>
            </a:r>
            <a:r>
              <a:rPr lang="kk-KZ" sz="2400" b="1" u="sng" dirty="0">
                <a:latin typeface="Times New Roman" pitchFamily="18" charset="0"/>
                <a:cs typeface="Times New Roman" pitchFamily="18" charset="0"/>
              </a:rPr>
              <a:t>7-ге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тең болатынын білдіреді,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маршрут </a:t>
            </a:r>
            <a:r>
              <a:rPr lang="kk-KZ" sz="2400" b="1" u="sng" dirty="0">
                <a:latin typeface="Times New Roman" pitchFamily="18" charset="0"/>
                <a:cs typeface="Times New Roman" pitchFamily="18" charset="0"/>
              </a:rPr>
              <a:t>1-і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төбе арқылы өтеді.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Таңдап алынған k төбесін t[k]=false «тұрақты» 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деп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ea typeface="Times New Roman"/>
                <a:cs typeface="Times New Roman" pitchFamily="18" charset="0"/>
              </a:rPr>
              <a:t>жариялаймыз және осы төбеге қатысты процесс қайталанып отырады. </a:t>
            </a:r>
            <a:endParaRPr lang="ru-RU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01" y="903200"/>
            <a:ext cx="6503822" cy="15303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6A17B61-E811-4122-93A6-1524C3CBF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591" y="4494538"/>
            <a:ext cx="2952328" cy="228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84BAB1-E726-4D00-9F92-60A909E807BC}"/>
              </a:ext>
            </a:extLst>
          </p:cNvPr>
          <p:cNvSpPr txBox="1"/>
          <p:nvPr/>
        </p:nvSpPr>
        <p:spPr>
          <a:xfrm>
            <a:off x="6588444" y="918963"/>
            <a:ext cx="2065130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sz="1500" dirty="0">
                <a:solidFill>
                  <a:srgbClr val="FF0000"/>
                </a:solidFill>
                <a:latin typeface="Times New Roman"/>
                <a:ea typeface="Times New Roman"/>
              </a:rPr>
              <a:t>- ең қысқа қышықтықтар массиві</a:t>
            </a:r>
            <a:endParaRPr lang="ru-KZ" sz="15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1A4C71-E1E4-41FF-92AC-21B97F0389E4}"/>
              </a:ext>
            </a:extLst>
          </p:cNvPr>
          <p:cNvSpPr txBox="1"/>
          <p:nvPr/>
        </p:nvSpPr>
        <p:spPr>
          <a:xfrm>
            <a:off x="5271098" y="1683353"/>
            <a:ext cx="338247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k-KZ" sz="1500" dirty="0">
                <a:solidFill>
                  <a:srgbClr val="FF0000"/>
                </a:solidFill>
                <a:latin typeface="Times New Roman"/>
              </a:rPr>
              <a:t>«тұрақты» төбелер массиві, </a:t>
            </a:r>
          </a:p>
          <a:p>
            <a:r>
              <a:rPr lang="kk-KZ" sz="1500" dirty="0">
                <a:solidFill>
                  <a:srgbClr val="FF0000"/>
                </a:solidFill>
                <a:latin typeface="Times New Roman"/>
              </a:rPr>
              <a:t>графтың берілген төбесінен барлық қалған төбелеріне дейінгі ең қысқа маршруттарды сақтайды</a:t>
            </a:r>
            <a:endParaRPr lang="ru-KZ" sz="1500" dirty="0">
              <a:solidFill>
                <a:srgbClr val="FF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985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231533" cy="54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6016" y="640720"/>
            <a:ext cx="4032448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kk-KZ" dirty="0"/>
              <a:t>Бағдарлама жұмысының нәтижесі – екі массивті шығару, яғни графтың берілген төбесінен қалған төбелеріне дейінгі ең қысқа аралықтар мен ең қысқа маршруттардың массивтері. </a:t>
            </a:r>
          </a:p>
          <a:p>
            <a:pPr indent="457200" algn="just"/>
            <a:r>
              <a:rPr lang="kk-KZ" b="1" dirty="0"/>
              <a:t>Мысал ретінде графтың 0-ші төбесінен 8-ші төбесіне дейінгі ең қысқа маршрут қарастырылады 8-ші мен 0-ші төбелерінің арасындағы ең қысқа аралық 15-ке тең.</a:t>
            </a:r>
          </a:p>
          <a:p>
            <a:pPr indent="457200" algn="just"/>
            <a:r>
              <a:rPr lang="kk-KZ" b="1" dirty="0"/>
              <a:t> Орын ауыстыру маршруты: </a:t>
            </a:r>
          </a:p>
          <a:p>
            <a:pPr indent="457200" algn="just"/>
            <a:r>
              <a:rPr lang="kk-KZ" b="1" dirty="0"/>
              <a:t>8 – 5 – 2 – 1 – 0.</a:t>
            </a:r>
            <a:endParaRPr lang="ru-RU" b="1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CDF5449-36E0-4A2D-9933-5D0424E5E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52" y="4069507"/>
            <a:ext cx="3176407" cy="238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171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59D75B-8D1B-4129-A9A6-E1E91DA8B28C}"/>
              </a:ext>
            </a:extLst>
          </p:cNvPr>
          <p:cNvSpPr/>
          <p:nvPr/>
        </p:nvSpPr>
        <p:spPr>
          <a:xfrm>
            <a:off x="521910" y="764704"/>
            <a:ext cx="2917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 жұмысы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DA3C07-E15C-4B55-860D-D6847F63B3F4}"/>
              </a:ext>
            </a:extLst>
          </p:cNvPr>
          <p:cNvSpPr/>
          <p:nvPr/>
        </p:nvSpPr>
        <p:spPr>
          <a:xfrm>
            <a:off x="3439696" y="132601"/>
            <a:ext cx="2392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Дейкстр алгоритмі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EF0E05-19D2-4548-879D-3B34D735B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76" y="1124584"/>
            <a:ext cx="5256584" cy="28710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C556F42-B591-4AE9-A9A1-251FB3F28EBE}"/>
              </a:ext>
            </a:extLst>
          </p:cNvPr>
          <p:cNvSpPr/>
          <p:nvPr/>
        </p:nvSpPr>
        <p:spPr>
          <a:xfrm>
            <a:off x="683568" y="4374395"/>
            <a:ext cx="4572000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0 1 2 3 4 </a:t>
            </a: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5 </a:t>
            </a: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6 </a:t>
            </a: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7 </a:t>
            </a: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8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0 3 7 4 9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11 11 10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15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0 0 1 0 2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2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1 </a:t>
            </a:r>
            <a:r>
              <a:rPr lang="kk-KZ" dirty="0">
                <a:latin typeface="Courier New" panose="02070309020205020404" pitchFamily="49" charset="0"/>
                <a:ea typeface="Times New Roman" panose="02020603050405020304" pitchFamily="18" charset="0"/>
              </a:rPr>
              <a:t>  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kk-KZ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Songi tobe 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= 8 5 2 1 0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kk-KZ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Bastapki tobe = 0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693AB-BE15-4EC0-B32C-76BA7715CDB8}"/>
              </a:ext>
            </a:extLst>
          </p:cNvPr>
          <p:cNvSpPr txBox="1"/>
          <p:nvPr/>
        </p:nvSpPr>
        <p:spPr>
          <a:xfrm>
            <a:off x="5508104" y="4220218"/>
            <a:ext cx="29638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/>
              <a:t>Төбелер</a:t>
            </a:r>
            <a:r>
              <a:rPr lang="ru-RU" dirty="0"/>
              <a:t> 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E75D65B-C26F-453F-828C-5DCAAA7C2E6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283968" y="4404884"/>
            <a:ext cx="1224136" cy="185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584CD18-57DA-41D8-90B2-B72A8EE662A5}"/>
              </a:ext>
            </a:extLst>
          </p:cNvPr>
          <p:cNvSpPr txBox="1"/>
          <p:nvPr/>
        </p:nvSpPr>
        <p:spPr>
          <a:xfrm>
            <a:off x="5508104" y="4738208"/>
            <a:ext cx="296383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Ара-</a:t>
            </a:r>
            <a:r>
              <a:rPr lang="ru-RU" dirty="0" err="1"/>
              <a:t>қашықтық</a:t>
            </a:r>
            <a:r>
              <a:rPr lang="ru-RU" dirty="0"/>
              <a:t> 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3EA9A9C-C301-4B28-8B46-41C03087BE0A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4460472" y="4840790"/>
            <a:ext cx="1047632" cy="82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6C2EDA2-E040-4AF7-88A7-C0DF325C6CB1}"/>
              </a:ext>
            </a:extLst>
          </p:cNvPr>
          <p:cNvSpPr txBox="1"/>
          <p:nvPr/>
        </p:nvSpPr>
        <p:spPr>
          <a:xfrm>
            <a:off x="5508104" y="5318340"/>
            <a:ext cx="296383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0-төбеден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төбе</a:t>
            </a:r>
            <a:r>
              <a:rPr lang="ru-RU" dirty="0"/>
              <a:t> </a:t>
            </a:r>
            <a:r>
              <a:rPr lang="ru-RU" dirty="0" err="1"/>
              <a:t>арасындағы</a:t>
            </a:r>
            <a:r>
              <a:rPr lang="ru-RU" dirty="0"/>
              <a:t> </a:t>
            </a:r>
            <a:r>
              <a:rPr lang="ru-RU" dirty="0" err="1"/>
              <a:t>төбе</a:t>
            </a:r>
            <a:r>
              <a:rPr lang="ru-RU" dirty="0"/>
              <a:t> 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2319F515-8D02-478B-8F42-82606FD4DC98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3797880" y="5223106"/>
            <a:ext cx="1710224" cy="446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4E5D6A3-725E-4321-AD32-4CBD54898ECA}"/>
              </a:ext>
            </a:extLst>
          </p:cNvPr>
          <p:cNvSpPr txBox="1"/>
          <p:nvPr/>
        </p:nvSpPr>
        <p:spPr>
          <a:xfrm>
            <a:off x="4210054" y="654269"/>
            <a:ext cx="209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Бастапқы</a:t>
            </a:r>
            <a:r>
              <a:rPr lang="ru-RU" dirty="0"/>
              <a:t> матрица 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949C7C7F-D010-4DC4-9F33-F7DCAA9BB159}"/>
              </a:ext>
            </a:extLst>
          </p:cNvPr>
          <p:cNvCxnSpPr>
            <a:cxnSpLocks/>
            <a:stCxn id="29" idx="2"/>
          </p:cNvCxnSpPr>
          <p:nvPr/>
        </p:nvCxnSpPr>
        <p:spPr>
          <a:xfrm flipH="1">
            <a:off x="4498456" y="1005113"/>
            <a:ext cx="757112" cy="385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>
            <a:extLst>
              <a:ext uri="{FF2B5EF4-FFF2-40B4-BE49-F238E27FC236}">
                <a16:creationId xmlns:a16="http://schemas.microsoft.com/office/drawing/2014/main" id="{43358922-5CE1-473A-946E-866842167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317" y="1058606"/>
            <a:ext cx="3176407" cy="268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8147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2355</Words>
  <Application>Microsoft Office PowerPoint</Application>
  <PresentationFormat>Экран (4:3)</PresentationFormat>
  <Paragraphs>202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Гульназ Жомарткызы</cp:lastModifiedBy>
  <cp:revision>61</cp:revision>
  <dcterms:modified xsi:type="dcterms:W3CDTF">2025-04-11T06:02:01Z</dcterms:modified>
</cp:coreProperties>
</file>